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0"/>
    <p:restoredTop sz="94682"/>
  </p:normalViewPr>
  <p:slideViewPr>
    <p:cSldViewPr snapToGrid="0" snapToObjects="1">
      <p:cViewPr>
        <p:scale>
          <a:sx n="67" d="100"/>
          <a:sy n="67" d="100"/>
        </p:scale>
        <p:origin x="9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87951-CF3F-D645-889D-6197A121C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3027B-818E-E94C-BFE5-DC650B160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75126-64FF-A749-B011-AE7771E52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9125D-5F0F-C441-996C-90FB6A80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F6109-9D05-8E44-BC93-1BBB44260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0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75F0-B226-7246-9E8F-9D331AC49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A3913-5EC8-1F44-9E54-2F0824CC2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B6000-A00D-484C-8623-41B72D70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098E6-C60A-9F49-88B7-D0DD9B9DD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CD08D-086C-844C-90B2-9659A8AC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2623B-E59A-2540-B05F-4FD09256F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828D3-22D1-CD45-AE45-A095D4CF2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2EF95-B785-3D42-A3BC-B4E0148E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1836A-AEC3-8E41-8B94-BA781D14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0068B-795B-3049-86E2-2A0DC85E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6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7CD4-3EC7-B448-AC8A-F0CC341B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8358F-CEF9-C74B-9492-2A510EE2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573B6-88AD-124F-A2EC-DAA0E2A06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F6D5E-7351-FE47-8F89-02FAB86B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BB9A3-ED02-4344-A708-4835374C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2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9000F-7DD7-7642-8B5F-D12E3E27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CE00C-538F-D143-9E48-5D2CF4DE3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2484D-4999-6B4F-A2F1-E49E742C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8F9EB-8A0A-874F-82F3-06719B1A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1CB41-D574-674D-BB1B-33B4E8BC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6520-E0FE-0749-9A43-2AB14A86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FDC76-131C-1E41-93B7-4C94CBDAD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00E8C3-872F-EA45-B623-E0AF10FFF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F871D-987D-2943-832A-8166734D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881F0-167D-E049-A113-EFDC0658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C983C-2D92-D44C-AFAC-CE7C3558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8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00237-3A6F-E548-B031-DB883FE4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F0388-E66E-B94E-AA3E-AE85570E3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356CA-B35B-5841-B50F-18E6A0670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7B56C9-005F-9B45-BA05-DDAFEE202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D6374A-42EE-EF45-A3C3-E6B9E5A2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2C2DF3-DBCC-D848-8632-1B2C310B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C8C3A-425F-F14E-9E6F-997CD8D77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381E66-738A-5848-8F11-5B208D3A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92F8-16AC-374D-97C3-E90479C7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B538C-F242-D74F-BF26-BFBF1E8C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3191C-F91E-3644-A3F5-47E76502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A7667-0427-8448-9A98-FCFB8CFF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7D8BE8-5F17-A145-888B-0C0961C3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A8620-2988-054B-8B33-ED4E4CDC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01CEB-2DF3-3047-AC94-AAF8D0FC7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0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3C87C-C907-B541-90DA-764981F5A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A75E-8044-CD45-B302-57597278D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80C54-A783-904D-B59C-52C8D6D73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28A42-81B2-7A40-B23E-15CF77C8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3D36A-F4F8-AA46-B482-7BB33790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D1487-BDAA-C74E-8F2D-427AF644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3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1379-A609-3F4D-910B-7E5405B6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E0E6C-2FBD-6C48-9869-BCFC808C6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A4E49-5CE2-034A-854C-13C629BF3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15174-5837-3543-8FA0-F7E99165C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66846-7BF0-B74F-B985-95A55628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422F1-633D-6945-9F56-7CB6D92C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5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C72D35-ABBF-E34C-B0B4-9AA4B6D9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2AE9D-8C32-7E43-8705-1B419081F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80D53-5F91-BF49-8172-E9EC7DA8A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C534-EC38-274A-A755-1CD645FF430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05862-3ACF-204F-A1CE-FC8CE4E29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7B7B6-8032-B04E-96C1-870777D38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5317E-FEA1-E643-9C89-0B519536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7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paulstreet/Library/Containers/com.microsoft.Outlook/Data/Library/Caches/Signatures/signature_82185435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96E8ED5-B54F-3A44-A63C-958D0620E691}"/>
              </a:ext>
            </a:extLst>
          </p:cNvPr>
          <p:cNvCxnSpPr>
            <a:cxnSpLocks/>
            <a:stCxn id="76" idx="3"/>
            <a:endCxn id="83" idx="1"/>
          </p:cNvCxnSpPr>
          <p:nvPr/>
        </p:nvCxnSpPr>
        <p:spPr>
          <a:xfrm>
            <a:off x="1342794" y="6434328"/>
            <a:ext cx="126486" cy="668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7490A9B-D09F-5A41-B743-EFF164DE4EB7}"/>
              </a:ext>
            </a:extLst>
          </p:cNvPr>
          <p:cNvCxnSpPr>
            <a:cxnSpLocks/>
          </p:cNvCxnSpPr>
          <p:nvPr/>
        </p:nvCxnSpPr>
        <p:spPr>
          <a:xfrm>
            <a:off x="1305327" y="4946953"/>
            <a:ext cx="492608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23D19EA5-3113-7045-B1FD-E45CE5959955}"/>
              </a:ext>
            </a:extLst>
          </p:cNvPr>
          <p:cNvSpPr/>
          <p:nvPr/>
        </p:nvSpPr>
        <p:spPr>
          <a:xfrm>
            <a:off x="6958205" y="2291645"/>
            <a:ext cx="1408303" cy="1137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HOUSING</a:t>
            </a:r>
          </a:p>
          <a:p>
            <a:pPr algn="ctr"/>
            <a:endParaRPr lang="en-US" sz="1400" dirty="0"/>
          </a:p>
          <a:p>
            <a:pPr algn="ctr"/>
            <a:r>
              <a:rPr lang="en-US" sz="1600" dirty="0"/>
              <a:t>1,990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D0AA67-349B-F243-B7F6-DEF462B0D39F}"/>
              </a:ext>
            </a:extLst>
          </p:cNvPr>
          <p:cNvSpPr/>
          <p:nvPr/>
        </p:nvSpPr>
        <p:spPr>
          <a:xfrm>
            <a:off x="9863243" y="2734736"/>
            <a:ext cx="276578" cy="273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BB85FE-2C8A-6F4C-B09A-634660EED57D}"/>
              </a:ext>
            </a:extLst>
          </p:cNvPr>
          <p:cNvSpPr/>
          <p:nvPr/>
        </p:nvSpPr>
        <p:spPr>
          <a:xfrm>
            <a:off x="10857433" y="2673181"/>
            <a:ext cx="342059" cy="34855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1ED172-D899-1749-91A6-55148AFF614C}"/>
              </a:ext>
            </a:extLst>
          </p:cNvPr>
          <p:cNvSpPr txBox="1"/>
          <p:nvPr/>
        </p:nvSpPr>
        <p:spPr>
          <a:xfrm>
            <a:off x="8677957" y="1761829"/>
            <a:ext cx="12287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COMMERCIAL</a:t>
            </a:r>
          </a:p>
          <a:p>
            <a:r>
              <a:rPr lang="en-US" sz="1400" b="1" dirty="0"/>
              <a:t>and</a:t>
            </a:r>
          </a:p>
          <a:p>
            <a:r>
              <a:rPr lang="en-US" sz="1400" b="1" dirty="0"/>
              <a:t>INDUSTRY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109EC-7DB8-3C41-B113-E9D9A13446FD}"/>
              </a:ext>
            </a:extLst>
          </p:cNvPr>
          <p:cNvSpPr txBox="1"/>
          <p:nvPr/>
        </p:nvSpPr>
        <p:spPr>
          <a:xfrm>
            <a:off x="10559247" y="1917575"/>
            <a:ext cx="11320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400" b="1" dirty="0"/>
              <a:t>LAND USE</a:t>
            </a:r>
          </a:p>
          <a:p>
            <a:r>
              <a:rPr lang="en-US" sz="1400" dirty="0"/>
              <a:t>    (negative </a:t>
            </a:r>
          </a:p>
          <a:p>
            <a:r>
              <a:rPr lang="en-US" sz="1400" dirty="0"/>
              <a:t>    emissions)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  - 230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2ED090-C693-9B47-870C-A1885C78B3B0}"/>
              </a:ext>
            </a:extLst>
          </p:cNvPr>
          <p:cNvSpPr txBox="1"/>
          <p:nvPr/>
        </p:nvSpPr>
        <p:spPr>
          <a:xfrm>
            <a:off x="9734453" y="2221715"/>
            <a:ext cx="10054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PUBLIC</a:t>
            </a:r>
          </a:p>
          <a:p>
            <a:r>
              <a:rPr lang="en-US" sz="1400" b="1" dirty="0"/>
              <a:t>BUILDINGS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</a:t>
            </a:r>
            <a:r>
              <a:rPr lang="en-US" sz="1400" dirty="0"/>
              <a:t>132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9BAEFCD-0FD3-BD48-8AF1-4B7342C1CDBE}"/>
              </a:ext>
            </a:extLst>
          </p:cNvPr>
          <p:cNvSpPr/>
          <p:nvPr/>
        </p:nvSpPr>
        <p:spPr>
          <a:xfrm>
            <a:off x="7340063" y="5094112"/>
            <a:ext cx="642553" cy="5616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558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363F65-AB06-A145-A719-580E32CF53D1}"/>
              </a:ext>
            </a:extLst>
          </p:cNvPr>
          <p:cNvSpPr/>
          <p:nvPr/>
        </p:nvSpPr>
        <p:spPr>
          <a:xfrm>
            <a:off x="5357183" y="6289476"/>
            <a:ext cx="721124" cy="53201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HGV</a:t>
            </a:r>
          </a:p>
          <a:p>
            <a:pPr algn="ctr"/>
            <a:r>
              <a:rPr lang="en-US" sz="1200" dirty="0"/>
              <a:t>435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F32BCEC-E094-794E-8AA8-37F5DE610FBB}"/>
              </a:ext>
            </a:extLst>
          </p:cNvPr>
          <p:cNvSpPr/>
          <p:nvPr/>
        </p:nvSpPr>
        <p:spPr>
          <a:xfrm>
            <a:off x="304800" y="541870"/>
            <a:ext cx="3725333" cy="553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FF00"/>
                </a:solidFill>
              </a:rPr>
              <a:t>Consumption Based Emissions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3E330CE-B714-7342-AF62-1718EBA295E5}"/>
              </a:ext>
            </a:extLst>
          </p:cNvPr>
          <p:cNvSpPr/>
          <p:nvPr/>
        </p:nvSpPr>
        <p:spPr>
          <a:xfrm>
            <a:off x="4365938" y="541870"/>
            <a:ext cx="7374506" cy="553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Direct Emissions in Surrey   </a:t>
            </a:r>
            <a:r>
              <a:rPr lang="en-US" sz="1400" dirty="0">
                <a:solidFill>
                  <a:srgbClr val="FFFF00"/>
                </a:solidFill>
              </a:rPr>
              <a:t>(values in thousand tonnes CO</a:t>
            </a:r>
            <a:r>
              <a:rPr lang="en-US" sz="1400" baseline="-25000" dirty="0">
                <a:solidFill>
                  <a:srgbClr val="FFFF00"/>
                </a:solidFill>
              </a:rPr>
              <a:t>2</a:t>
            </a:r>
            <a:r>
              <a:rPr lang="en-US" sz="1400" dirty="0">
                <a:solidFill>
                  <a:srgbClr val="FFFF00"/>
                </a:solidFill>
              </a:rPr>
              <a:t> pa)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702C28-D9F4-BA4B-972A-1CA2AC08A8FA}"/>
              </a:ext>
            </a:extLst>
          </p:cNvPr>
          <p:cNvSpPr txBox="1"/>
          <p:nvPr/>
        </p:nvSpPr>
        <p:spPr>
          <a:xfrm>
            <a:off x="97710" y="-14934"/>
            <a:ext cx="9167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Infographic for Carbon Emissions in the County of Surrey, UK</a:t>
            </a:r>
            <a:endParaRPr lang="en-US" sz="1600" i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C8893B-0810-7349-870E-39F387E4F460}"/>
              </a:ext>
            </a:extLst>
          </p:cNvPr>
          <p:cNvSpPr txBox="1"/>
          <p:nvPr/>
        </p:nvSpPr>
        <p:spPr>
          <a:xfrm>
            <a:off x="7066791" y="6531106"/>
            <a:ext cx="5097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kilo-</a:t>
            </a:r>
            <a:r>
              <a:rPr lang="en-US" sz="1600" i="1" dirty="0" err="1"/>
              <a:t>tonne</a:t>
            </a:r>
            <a:r>
              <a:rPr lang="en-US" sz="1600" i="1" dirty="0"/>
              <a:t> and %  values are courtesy of University of Surrey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86201E5-DC64-214D-BCE7-C4F4B1040C57}"/>
              </a:ext>
            </a:extLst>
          </p:cNvPr>
          <p:cNvCxnSpPr>
            <a:cxnSpLocks/>
            <a:stCxn id="6" idx="4"/>
            <a:endCxn id="16" idx="0"/>
          </p:cNvCxnSpPr>
          <p:nvPr/>
        </p:nvCxnSpPr>
        <p:spPr>
          <a:xfrm flipH="1">
            <a:off x="7661340" y="3429000"/>
            <a:ext cx="1017" cy="166511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78DE46A-6CB5-204F-A7A6-30ACBDF9AC90}"/>
              </a:ext>
            </a:extLst>
          </p:cNvPr>
          <p:cNvCxnSpPr>
            <a:cxnSpLocks/>
            <a:stCxn id="5" idx="4"/>
            <a:endCxn id="17" idx="0"/>
          </p:cNvCxnSpPr>
          <p:nvPr/>
        </p:nvCxnSpPr>
        <p:spPr>
          <a:xfrm>
            <a:off x="5695429" y="3612444"/>
            <a:ext cx="22316" cy="2677032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87A79B-62E7-1144-AD91-471DCB55784D}"/>
              </a:ext>
            </a:extLst>
          </p:cNvPr>
          <p:cNvCxnSpPr>
            <a:cxnSpLocks/>
          </p:cNvCxnSpPr>
          <p:nvPr/>
        </p:nvCxnSpPr>
        <p:spPr>
          <a:xfrm>
            <a:off x="2111595" y="4294084"/>
            <a:ext cx="0" cy="2285946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8043776-DC39-BB43-B1ED-29E1BEE311C0}"/>
              </a:ext>
            </a:extLst>
          </p:cNvPr>
          <p:cNvSpPr txBox="1"/>
          <p:nvPr/>
        </p:nvSpPr>
        <p:spPr>
          <a:xfrm>
            <a:off x="7707937" y="4368753"/>
            <a:ext cx="936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      mainly </a:t>
            </a:r>
          </a:p>
          <a:p>
            <a:r>
              <a:rPr lang="en-US" sz="1200" dirty="0"/>
              <a:t>Gas Heating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F3B0E9-AA98-4D47-979F-B8886CEB6375}"/>
              </a:ext>
            </a:extLst>
          </p:cNvPr>
          <p:cNvSpPr txBox="1"/>
          <p:nvPr/>
        </p:nvSpPr>
        <p:spPr>
          <a:xfrm>
            <a:off x="7274774" y="5648093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Electricity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E852F58-C09E-054D-AB09-D39AB4836674}"/>
              </a:ext>
            </a:extLst>
          </p:cNvPr>
          <p:cNvSpPr txBox="1"/>
          <p:nvPr/>
        </p:nvSpPr>
        <p:spPr>
          <a:xfrm>
            <a:off x="4249136" y="4475333"/>
            <a:ext cx="1051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Community</a:t>
            </a:r>
          </a:p>
          <a:p>
            <a:r>
              <a:rPr lang="en-US" sz="1200" dirty="0"/>
              <a:t>   / Business</a:t>
            </a:r>
          </a:p>
          <a:p>
            <a:r>
              <a:rPr lang="en-US" sz="1200" dirty="0"/>
              <a:t>     travel  52%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179098C-FE2C-894F-9B8D-F8A2DC485C77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3752739" y="2870605"/>
            <a:ext cx="7104694" cy="49316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own Arrow 43">
            <a:extLst>
              <a:ext uri="{FF2B5EF4-FFF2-40B4-BE49-F238E27FC236}">
                <a16:creationId xmlns:a16="http://schemas.microsoft.com/office/drawing/2014/main" id="{AF83F9D6-D1AB-4C4C-AB93-0DFE132D5DB4}"/>
              </a:ext>
            </a:extLst>
          </p:cNvPr>
          <p:cNvSpPr/>
          <p:nvPr/>
        </p:nvSpPr>
        <p:spPr>
          <a:xfrm>
            <a:off x="8057729" y="5237367"/>
            <a:ext cx="254000" cy="35700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>
            <a:extLst>
              <a:ext uri="{FF2B5EF4-FFF2-40B4-BE49-F238E27FC236}">
                <a16:creationId xmlns:a16="http://schemas.microsoft.com/office/drawing/2014/main" id="{2AC78737-4EF3-454F-B350-15C935C9DBF5}"/>
              </a:ext>
            </a:extLst>
          </p:cNvPr>
          <p:cNvSpPr/>
          <p:nvPr/>
        </p:nvSpPr>
        <p:spPr>
          <a:xfrm rot="10800000">
            <a:off x="6330100" y="4827429"/>
            <a:ext cx="254000" cy="32662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>
            <a:extLst>
              <a:ext uri="{FF2B5EF4-FFF2-40B4-BE49-F238E27FC236}">
                <a16:creationId xmlns:a16="http://schemas.microsoft.com/office/drawing/2014/main" id="{6189FF22-631F-6D44-A386-AF9FA6E3BC6A}"/>
              </a:ext>
            </a:extLst>
          </p:cNvPr>
          <p:cNvSpPr/>
          <p:nvPr/>
        </p:nvSpPr>
        <p:spPr>
          <a:xfrm rot="10800000">
            <a:off x="4144623" y="5495769"/>
            <a:ext cx="254000" cy="38203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401511-6DF8-4B47-A52B-9989D64D7FC8}"/>
              </a:ext>
            </a:extLst>
          </p:cNvPr>
          <p:cNvCxnSpPr>
            <a:cxnSpLocks/>
          </p:cNvCxnSpPr>
          <p:nvPr/>
        </p:nvCxnSpPr>
        <p:spPr>
          <a:xfrm flipV="1">
            <a:off x="393476" y="5655737"/>
            <a:ext cx="3106080" cy="1662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19E9400-AE19-EA44-8B69-9BE49F72B20B}"/>
              </a:ext>
            </a:extLst>
          </p:cNvPr>
          <p:cNvSpPr/>
          <p:nvPr/>
        </p:nvSpPr>
        <p:spPr>
          <a:xfrm>
            <a:off x="8702395" y="2477911"/>
            <a:ext cx="863598" cy="7648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1,186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DD92F46-D42E-7E40-9D5F-648CB2C54882}"/>
              </a:ext>
            </a:extLst>
          </p:cNvPr>
          <p:cNvSpPr txBox="1"/>
          <p:nvPr/>
        </p:nvSpPr>
        <p:spPr>
          <a:xfrm>
            <a:off x="8293549" y="1037156"/>
            <a:ext cx="351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6,194 </a:t>
            </a:r>
            <a:r>
              <a:rPr lang="en-US" i="1" dirty="0" err="1"/>
              <a:t>kt</a:t>
            </a:r>
            <a:r>
              <a:rPr lang="en-US" i="1" dirty="0"/>
              <a:t> CO</a:t>
            </a:r>
            <a:r>
              <a:rPr lang="en-US" i="1" baseline="-25000" dirty="0"/>
              <a:t>2 </a:t>
            </a:r>
            <a:r>
              <a:rPr lang="en-US" i="1" dirty="0"/>
              <a:t> emissions per annum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69FEFEC-514B-674E-993D-AD2EC45235FA}"/>
              </a:ext>
            </a:extLst>
          </p:cNvPr>
          <p:cNvSpPr txBox="1"/>
          <p:nvPr/>
        </p:nvSpPr>
        <p:spPr>
          <a:xfrm>
            <a:off x="6226577" y="5127963"/>
            <a:ext cx="4651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rising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D6832E0-5DC8-2148-A181-CBBA46435D5C}"/>
              </a:ext>
            </a:extLst>
          </p:cNvPr>
          <p:cNvSpPr txBox="1"/>
          <p:nvPr/>
        </p:nvSpPr>
        <p:spPr>
          <a:xfrm>
            <a:off x="7952694" y="5043324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falling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54479F3-9075-D94C-8C6C-20C76733D126}"/>
              </a:ext>
            </a:extLst>
          </p:cNvPr>
          <p:cNvSpPr txBox="1"/>
          <p:nvPr/>
        </p:nvSpPr>
        <p:spPr>
          <a:xfrm>
            <a:off x="4066062" y="5840088"/>
            <a:ext cx="4651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rising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9DE6C5C-AC62-004C-B3D9-844015C09E27}"/>
              </a:ext>
            </a:extLst>
          </p:cNvPr>
          <p:cNvSpPr txBox="1"/>
          <p:nvPr/>
        </p:nvSpPr>
        <p:spPr>
          <a:xfrm>
            <a:off x="5748701" y="3598728"/>
            <a:ext cx="6928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Including: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5ED905D-387D-F347-930D-A5E588D674E1}"/>
              </a:ext>
            </a:extLst>
          </p:cNvPr>
          <p:cNvSpPr txBox="1"/>
          <p:nvPr/>
        </p:nvSpPr>
        <p:spPr>
          <a:xfrm>
            <a:off x="7636207" y="3417386"/>
            <a:ext cx="6928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Including: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E32A66E-984E-AE41-BC62-9CCD53DF4964}"/>
              </a:ext>
            </a:extLst>
          </p:cNvPr>
          <p:cNvSpPr txBox="1"/>
          <p:nvPr/>
        </p:nvSpPr>
        <p:spPr>
          <a:xfrm>
            <a:off x="6379718" y="4038869"/>
            <a:ext cx="764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Shopping</a:t>
            </a:r>
          </a:p>
          <a:p>
            <a:r>
              <a:rPr lang="en-US" sz="1200" dirty="0"/>
              <a:t>travel</a:t>
            </a:r>
          </a:p>
          <a:p>
            <a:r>
              <a:rPr lang="en-US" sz="1200" dirty="0"/>
              <a:t>15%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BC145ED-743D-3241-8AF5-B177A8918503}"/>
              </a:ext>
            </a:extLst>
          </p:cNvPr>
          <p:cNvSpPr txBox="1"/>
          <p:nvPr/>
        </p:nvSpPr>
        <p:spPr>
          <a:xfrm>
            <a:off x="9648451" y="3386315"/>
            <a:ext cx="790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(50% </a:t>
            </a:r>
          </a:p>
          <a:p>
            <a:pPr algn="ctr"/>
            <a:r>
              <a:rPr lang="en-US" sz="1200" dirty="0"/>
              <a:t>council</a:t>
            </a:r>
          </a:p>
          <a:p>
            <a:pPr algn="ctr"/>
            <a:r>
              <a:rPr lang="en-US" sz="1200" dirty="0"/>
              <a:t>buildings)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C64B1B4-E1FF-5B45-AA7C-FB15C40A3E65}"/>
              </a:ext>
            </a:extLst>
          </p:cNvPr>
          <p:cNvSpPr txBox="1"/>
          <p:nvPr/>
        </p:nvSpPr>
        <p:spPr>
          <a:xfrm>
            <a:off x="1305327" y="4288805"/>
            <a:ext cx="6928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Including: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2D8105-0844-EE49-99B6-6637EF7903DE}"/>
              </a:ext>
            </a:extLst>
          </p:cNvPr>
          <p:cNvSpPr/>
          <p:nvPr/>
        </p:nvSpPr>
        <p:spPr>
          <a:xfrm>
            <a:off x="5104829" y="3923973"/>
            <a:ext cx="1306691" cy="11966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Cars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2,000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46DE2C2-3B4C-2B44-A5C2-9373531C86F4}"/>
              </a:ext>
            </a:extLst>
          </p:cNvPr>
          <p:cNvCxnSpPr>
            <a:cxnSpLocks/>
          </p:cNvCxnSpPr>
          <p:nvPr/>
        </p:nvCxnSpPr>
        <p:spPr>
          <a:xfrm flipH="1" flipV="1">
            <a:off x="5148251" y="4294084"/>
            <a:ext cx="621214" cy="228201"/>
          </a:xfrm>
          <a:prstGeom prst="line">
            <a:avLst/>
          </a:prstGeom>
          <a:ln w="127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20458A8-3D63-7243-A56B-E138C0FE4E70}"/>
              </a:ext>
            </a:extLst>
          </p:cNvPr>
          <p:cNvCxnSpPr>
            <a:cxnSpLocks/>
          </p:cNvCxnSpPr>
          <p:nvPr/>
        </p:nvCxnSpPr>
        <p:spPr>
          <a:xfrm flipH="1">
            <a:off x="5786470" y="4522285"/>
            <a:ext cx="698343" cy="0"/>
          </a:xfrm>
          <a:prstGeom prst="line">
            <a:avLst/>
          </a:prstGeom>
          <a:ln w="127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471C3EE-7CEC-E04E-9F5C-DD20A5B541BC}"/>
              </a:ext>
            </a:extLst>
          </p:cNvPr>
          <p:cNvCxnSpPr>
            <a:cxnSpLocks/>
          </p:cNvCxnSpPr>
          <p:nvPr/>
        </p:nvCxnSpPr>
        <p:spPr>
          <a:xfrm flipH="1">
            <a:off x="5769465" y="4165060"/>
            <a:ext cx="542142" cy="357225"/>
          </a:xfrm>
          <a:prstGeom prst="line">
            <a:avLst/>
          </a:prstGeom>
          <a:ln w="127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4F003CC7-FF2F-4242-9AE1-34F321760C3C}"/>
              </a:ext>
            </a:extLst>
          </p:cNvPr>
          <p:cNvSpPr txBox="1"/>
          <p:nvPr/>
        </p:nvSpPr>
        <p:spPr>
          <a:xfrm>
            <a:off x="4517658" y="3758701"/>
            <a:ext cx="839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Personal </a:t>
            </a:r>
          </a:p>
          <a:p>
            <a:r>
              <a:rPr lang="en-US" sz="1200" dirty="0"/>
              <a:t>travel 33%</a:t>
            </a: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62B4FFEB-D8E5-3747-9019-D1AF1D6827FD}"/>
              </a:ext>
            </a:extLst>
          </p:cNvPr>
          <p:cNvSpPr/>
          <p:nvPr/>
        </p:nvSpPr>
        <p:spPr>
          <a:xfrm>
            <a:off x="38149" y="4593044"/>
            <a:ext cx="1291308" cy="6203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Food </a:t>
            </a:r>
          </a:p>
          <a:p>
            <a:pPr algn="ctr"/>
            <a:r>
              <a:rPr lang="en-US" sz="1400" dirty="0"/>
              <a:t>(12.7%)</a:t>
            </a: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3A0B3E6-6087-E44C-BAD5-7DE3B49EC70A}"/>
              </a:ext>
            </a:extLst>
          </p:cNvPr>
          <p:cNvSpPr/>
          <p:nvPr/>
        </p:nvSpPr>
        <p:spPr>
          <a:xfrm>
            <a:off x="1469118" y="4608147"/>
            <a:ext cx="1291309" cy="60522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Goods</a:t>
            </a:r>
          </a:p>
          <a:p>
            <a:pPr algn="ctr"/>
            <a:r>
              <a:rPr lang="en-US" sz="1400" dirty="0"/>
              <a:t>(11.7%)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DFF6C6F2-AE88-674D-A4D3-239C902620F9}"/>
              </a:ext>
            </a:extLst>
          </p:cNvPr>
          <p:cNvSpPr/>
          <p:nvPr/>
        </p:nvSpPr>
        <p:spPr>
          <a:xfrm>
            <a:off x="2899024" y="5343391"/>
            <a:ext cx="1159565" cy="5822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Aviation &amp; Shipping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A7D1CCC2-907B-0743-9E3B-CD2BCC0B56F8}"/>
              </a:ext>
            </a:extLst>
          </p:cNvPr>
          <p:cNvSpPr/>
          <p:nvPr/>
        </p:nvSpPr>
        <p:spPr>
          <a:xfrm>
            <a:off x="1469280" y="6043671"/>
            <a:ext cx="1291307" cy="79467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Services,, Gov, Health &amp; Education (23.5%)</a:t>
            </a:r>
          </a:p>
        </p:txBody>
      </p:sp>
      <p:sp>
        <p:nvSpPr>
          <p:cNvPr id="84" name="Down Arrow 83">
            <a:extLst>
              <a:ext uri="{FF2B5EF4-FFF2-40B4-BE49-F238E27FC236}">
                <a16:creationId xmlns:a16="http://schemas.microsoft.com/office/drawing/2014/main" id="{5DABF94B-48B5-6446-894A-E882A3B633C8}"/>
              </a:ext>
            </a:extLst>
          </p:cNvPr>
          <p:cNvSpPr/>
          <p:nvPr/>
        </p:nvSpPr>
        <p:spPr>
          <a:xfrm rot="16200000">
            <a:off x="8345052" y="3957464"/>
            <a:ext cx="254000" cy="35700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0F19E4-9072-194B-9CF0-DC480FFCDB1B}"/>
              </a:ext>
            </a:extLst>
          </p:cNvPr>
          <p:cNvSpPr txBox="1"/>
          <p:nvPr/>
        </p:nvSpPr>
        <p:spPr>
          <a:xfrm>
            <a:off x="8203540" y="3856055"/>
            <a:ext cx="356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flat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FEC6B51-9847-F54D-B372-4AB6C4BF0D89}"/>
              </a:ext>
            </a:extLst>
          </p:cNvPr>
          <p:cNvSpPr txBox="1"/>
          <p:nvPr/>
        </p:nvSpPr>
        <p:spPr>
          <a:xfrm>
            <a:off x="-282141" y="3618800"/>
            <a:ext cx="1266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FF0000"/>
                </a:solidFill>
              </a:rPr>
              <a:t>Behavioural </a:t>
            </a:r>
          </a:p>
          <a:p>
            <a:pPr algn="r"/>
            <a:r>
              <a:rPr lang="en-US" sz="1400" b="1" dirty="0">
                <a:solidFill>
                  <a:srgbClr val="FF0000"/>
                </a:solidFill>
              </a:rPr>
              <a:t>led </a:t>
            </a:r>
          </a:p>
          <a:p>
            <a:pPr algn="r"/>
            <a:r>
              <a:rPr lang="en-US" sz="1400" b="1" dirty="0">
                <a:solidFill>
                  <a:srgbClr val="FF0000"/>
                </a:solidFill>
              </a:rPr>
              <a:t>emissions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4C4EFB4-3156-7F4A-AE6C-0100BDF58242}"/>
              </a:ext>
            </a:extLst>
          </p:cNvPr>
          <p:cNvSpPr/>
          <p:nvPr/>
        </p:nvSpPr>
        <p:spPr>
          <a:xfrm>
            <a:off x="4704171" y="2050075"/>
            <a:ext cx="1982515" cy="15623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TRAVEL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3,116 </a:t>
            </a:r>
          </a:p>
          <a:p>
            <a:pPr algn="ctr"/>
            <a:r>
              <a:rPr lang="en-US" dirty="0"/>
              <a:t>ktCO</a:t>
            </a:r>
            <a:r>
              <a:rPr lang="en-US" baseline="-25000" dirty="0"/>
              <a:t>2</a:t>
            </a:r>
            <a:r>
              <a:rPr lang="en-US" dirty="0"/>
              <a:t> pa</a:t>
            </a:r>
          </a:p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4362443-CAAD-DA48-BCC4-07546CBC885E}"/>
              </a:ext>
            </a:extLst>
          </p:cNvPr>
          <p:cNvSpPr/>
          <p:nvPr/>
        </p:nvSpPr>
        <p:spPr>
          <a:xfrm>
            <a:off x="5336251" y="5361685"/>
            <a:ext cx="796918" cy="69870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LGV</a:t>
            </a:r>
          </a:p>
          <a:p>
            <a:pPr algn="ctr"/>
            <a:r>
              <a:rPr lang="en-US" sz="1400" dirty="0"/>
              <a:t>540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D35660D-FF63-5B49-B6C3-B38B13E58089}"/>
              </a:ext>
            </a:extLst>
          </p:cNvPr>
          <p:cNvSpPr/>
          <p:nvPr/>
        </p:nvSpPr>
        <p:spPr>
          <a:xfrm>
            <a:off x="7212830" y="3723446"/>
            <a:ext cx="922462" cy="83726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1,351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53" name="Down Arrow 52">
            <a:extLst>
              <a:ext uri="{FF2B5EF4-FFF2-40B4-BE49-F238E27FC236}">
                <a16:creationId xmlns:a16="http://schemas.microsoft.com/office/drawing/2014/main" id="{F3D00086-6285-B142-BC50-DCEE16C5800C}"/>
              </a:ext>
            </a:extLst>
          </p:cNvPr>
          <p:cNvSpPr/>
          <p:nvPr/>
        </p:nvSpPr>
        <p:spPr>
          <a:xfrm>
            <a:off x="526981" y="1990481"/>
            <a:ext cx="254000" cy="35700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EC588E-3846-874B-8FF0-7B694A0EA389}"/>
              </a:ext>
            </a:extLst>
          </p:cNvPr>
          <p:cNvSpPr txBox="1"/>
          <p:nvPr/>
        </p:nvSpPr>
        <p:spPr>
          <a:xfrm>
            <a:off x="421946" y="1796438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falling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8989BCA-7996-584F-B19D-27B089060E53}"/>
              </a:ext>
            </a:extLst>
          </p:cNvPr>
          <p:cNvSpPr txBox="1"/>
          <p:nvPr/>
        </p:nvSpPr>
        <p:spPr>
          <a:xfrm>
            <a:off x="304800" y="1041110"/>
            <a:ext cx="3707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7,500-10,700 </a:t>
            </a:r>
            <a:r>
              <a:rPr lang="en-US" i="1" dirty="0" err="1"/>
              <a:t>kt</a:t>
            </a:r>
            <a:r>
              <a:rPr lang="en-US" i="1" dirty="0"/>
              <a:t> CO</a:t>
            </a:r>
            <a:r>
              <a:rPr lang="en-US" i="1" baseline="-25000" dirty="0"/>
              <a:t>2 </a:t>
            </a:r>
            <a:r>
              <a:rPr lang="en-US" i="1" dirty="0"/>
              <a:t>equiv. emissions. </a:t>
            </a:r>
          </a:p>
          <a:p>
            <a:r>
              <a:rPr lang="en-US" i="1" dirty="0"/>
              <a:t>per annum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8E2DDB-ACE7-0747-ADA2-E7447E2E198E}"/>
              </a:ext>
            </a:extLst>
          </p:cNvPr>
          <p:cNvSpPr txBox="1"/>
          <p:nvPr/>
        </p:nvSpPr>
        <p:spPr>
          <a:xfrm>
            <a:off x="4041332" y="5924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66" name="Down Arrow 65">
            <a:extLst>
              <a:ext uri="{FF2B5EF4-FFF2-40B4-BE49-F238E27FC236}">
                <a16:creationId xmlns:a16="http://schemas.microsoft.com/office/drawing/2014/main" id="{53547810-8F5F-8D41-8A8B-E44FF432F3CF}"/>
              </a:ext>
            </a:extLst>
          </p:cNvPr>
          <p:cNvSpPr/>
          <p:nvPr/>
        </p:nvSpPr>
        <p:spPr>
          <a:xfrm rot="10800000">
            <a:off x="2814217" y="4612163"/>
            <a:ext cx="254000" cy="35700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0E0D14-BDEA-6F4E-A4D0-73745CE9CA15}"/>
              </a:ext>
            </a:extLst>
          </p:cNvPr>
          <p:cNvSpPr txBox="1"/>
          <p:nvPr/>
        </p:nvSpPr>
        <p:spPr>
          <a:xfrm>
            <a:off x="2735656" y="4931455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Imports</a:t>
            </a:r>
          </a:p>
          <a:p>
            <a:r>
              <a:rPr lang="en-US" sz="1000" dirty="0"/>
              <a:t>rising</a:t>
            </a:r>
          </a:p>
        </p:txBody>
      </p:sp>
      <p:sp>
        <p:nvSpPr>
          <p:cNvPr id="68" name="Down Arrow 67">
            <a:extLst>
              <a:ext uri="{FF2B5EF4-FFF2-40B4-BE49-F238E27FC236}">
                <a16:creationId xmlns:a16="http://schemas.microsoft.com/office/drawing/2014/main" id="{CDA2028B-99E6-9541-ADC5-6C8AE2D0075E}"/>
              </a:ext>
            </a:extLst>
          </p:cNvPr>
          <p:cNvSpPr/>
          <p:nvPr/>
        </p:nvSpPr>
        <p:spPr>
          <a:xfrm>
            <a:off x="8442919" y="1786221"/>
            <a:ext cx="254000" cy="35700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9DF2AAD-0B68-234D-A929-66C5B763EA2E}"/>
              </a:ext>
            </a:extLst>
          </p:cNvPr>
          <p:cNvSpPr txBox="1"/>
          <p:nvPr/>
        </p:nvSpPr>
        <p:spPr>
          <a:xfrm>
            <a:off x="8337884" y="1592178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falling</a:t>
            </a:r>
          </a:p>
        </p:txBody>
      </p:sp>
      <p:sp>
        <p:nvSpPr>
          <p:cNvPr id="71" name="Down Arrow 70">
            <a:extLst>
              <a:ext uri="{FF2B5EF4-FFF2-40B4-BE49-F238E27FC236}">
                <a16:creationId xmlns:a16="http://schemas.microsoft.com/office/drawing/2014/main" id="{50F6B8C9-4378-4E41-9A35-A9EBA3F11030}"/>
              </a:ext>
            </a:extLst>
          </p:cNvPr>
          <p:cNvSpPr/>
          <p:nvPr/>
        </p:nvSpPr>
        <p:spPr>
          <a:xfrm rot="16200000">
            <a:off x="5658847" y="1716844"/>
            <a:ext cx="254000" cy="35700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EAC2366-5BE6-2E46-A103-05D7824C783A}"/>
              </a:ext>
            </a:extLst>
          </p:cNvPr>
          <p:cNvSpPr txBox="1"/>
          <p:nvPr/>
        </p:nvSpPr>
        <p:spPr>
          <a:xfrm>
            <a:off x="5517335" y="1615435"/>
            <a:ext cx="356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flat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514E8-9CB4-6843-9799-E2AB5B1A8765}"/>
              </a:ext>
            </a:extLst>
          </p:cNvPr>
          <p:cNvSpPr txBox="1"/>
          <p:nvPr/>
        </p:nvSpPr>
        <p:spPr>
          <a:xfrm>
            <a:off x="9762764" y="4386606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  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E3B4F3A-7FD8-0A4D-B9AD-78D1E700DDA6}"/>
              </a:ext>
            </a:extLst>
          </p:cNvPr>
          <p:cNvSpPr txBox="1"/>
          <p:nvPr/>
        </p:nvSpPr>
        <p:spPr>
          <a:xfrm>
            <a:off x="9570343" y="5080561"/>
            <a:ext cx="2688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Approximately</a:t>
            </a:r>
          </a:p>
          <a:p>
            <a:r>
              <a:rPr lang="en-US" sz="1600" dirty="0"/>
              <a:t>13 tonnes CO</a:t>
            </a:r>
            <a:r>
              <a:rPr lang="en-US" sz="1600" baseline="-25000" dirty="0"/>
              <a:t>2 </a:t>
            </a:r>
            <a:r>
              <a:rPr lang="en-US" sz="1600" dirty="0"/>
              <a:t>equivalent</a:t>
            </a:r>
          </a:p>
          <a:p>
            <a:r>
              <a:rPr lang="en-US" sz="1600" dirty="0"/>
              <a:t>Emissions per person per year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80D8B2-9265-934C-8A66-F3C076E2EA23}"/>
              </a:ext>
            </a:extLst>
          </p:cNvPr>
          <p:cNvCxnSpPr>
            <a:cxnSpLocks/>
          </p:cNvCxnSpPr>
          <p:nvPr/>
        </p:nvCxnSpPr>
        <p:spPr>
          <a:xfrm flipH="1" flipV="1">
            <a:off x="9890665" y="4755940"/>
            <a:ext cx="148611" cy="349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C50D896F-165B-0A46-94DB-99F274E040E8}"/>
              </a:ext>
            </a:extLst>
          </p:cNvPr>
          <p:cNvSpPr/>
          <p:nvPr/>
        </p:nvSpPr>
        <p:spPr>
          <a:xfrm>
            <a:off x="32914" y="5340751"/>
            <a:ext cx="1291308" cy="57291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Clothes </a:t>
            </a:r>
            <a:r>
              <a:rPr lang="en-US" sz="1400" dirty="0"/>
              <a:t>(2.7%)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B53D42E7-687E-344C-917C-58CFB3ADC3F1}"/>
              </a:ext>
            </a:extLst>
          </p:cNvPr>
          <p:cNvSpPr/>
          <p:nvPr/>
        </p:nvSpPr>
        <p:spPr>
          <a:xfrm>
            <a:off x="51486" y="6042636"/>
            <a:ext cx="1291308" cy="78338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Mining &amp; Construction</a:t>
            </a:r>
          </a:p>
          <a:p>
            <a:pPr algn="ctr"/>
            <a:r>
              <a:rPr lang="en-US" sz="1400" dirty="0"/>
              <a:t>(4.8%)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F3908F-4F3F-1941-A0F7-AF894AB6A8CD}"/>
              </a:ext>
            </a:extLst>
          </p:cNvPr>
          <p:cNvSpPr txBox="1"/>
          <p:nvPr/>
        </p:nvSpPr>
        <p:spPr>
          <a:xfrm>
            <a:off x="2984848" y="5905448"/>
            <a:ext cx="884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Transport</a:t>
            </a:r>
          </a:p>
          <a:p>
            <a:pPr algn="ctr"/>
            <a:r>
              <a:rPr lang="en-US" sz="1400" dirty="0"/>
              <a:t>(20.8%)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A55D0C27-6945-874E-96B8-9C681FB0158D}"/>
              </a:ext>
            </a:extLst>
          </p:cNvPr>
          <p:cNvSpPr/>
          <p:nvPr/>
        </p:nvSpPr>
        <p:spPr>
          <a:xfrm>
            <a:off x="1470528" y="5340751"/>
            <a:ext cx="1291308" cy="57291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Power, Water, Waste (23.8%)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30580F-8116-414E-BC87-2E8DEDE94B8B}"/>
              </a:ext>
            </a:extLst>
          </p:cNvPr>
          <p:cNvSpPr/>
          <p:nvPr/>
        </p:nvSpPr>
        <p:spPr>
          <a:xfrm>
            <a:off x="653981" y="1478376"/>
            <a:ext cx="3098758" cy="288309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Additional CONSUMPTION based emissions in Surrey</a:t>
            </a:r>
          </a:p>
          <a:p>
            <a:pPr algn="ctr"/>
            <a:r>
              <a:rPr lang="en-US" dirty="0"/>
              <a:t>(between 7,523 to 10,704 ktCO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equ</a:t>
            </a:r>
            <a:r>
              <a:rPr lang="en-US" dirty="0"/>
              <a:t> pa)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3909110-4DA8-5742-8ABE-24FE4A1DFFE9}"/>
              </a:ext>
            </a:extLst>
          </p:cNvPr>
          <p:cNvGrpSpPr/>
          <p:nvPr/>
        </p:nvGrpSpPr>
        <p:grpSpPr>
          <a:xfrm>
            <a:off x="11426265" y="2454403"/>
            <a:ext cx="223508" cy="357006"/>
            <a:chOff x="11281941" y="3102080"/>
            <a:chExt cx="223508" cy="35700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C8D4634-BA62-224E-BDC0-AC947A9FF9EC}"/>
                </a:ext>
              </a:extLst>
            </p:cNvPr>
            <p:cNvSpPr/>
            <p:nvPr/>
          </p:nvSpPr>
          <p:spPr>
            <a:xfrm rot="18127357">
              <a:off x="11299293" y="3252930"/>
              <a:ext cx="357006" cy="5530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78E588B5-E609-C64A-8EE6-F104B61269CE}"/>
                </a:ext>
              </a:extLst>
            </p:cNvPr>
            <p:cNvSpPr/>
            <p:nvPr/>
          </p:nvSpPr>
          <p:spPr>
            <a:xfrm rot="1992733" flipV="1">
              <a:off x="11281941" y="3360334"/>
              <a:ext cx="146569" cy="5737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E2839936-F2A4-6042-A883-473A7A82D94E}"/>
              </a:ext>
            </a:extLst>
          </p:cNvPr>
          <p:cNvSpPr txBox="1"/>
          <p:nvPr/>
        </p:nvSpPr>
        <p:spPr>
          <a:xfrm>
            <a:off x="3594404" y="3095580"/>
            <a:ext cx="1266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FF0000"/>
                </a:solidFill>
              </a:rPr>
              <a:t>+ AQ  </a:t>
            </a:r>
          </a:p>
          <a:p>
            <a:pPr algn="r"/>
            <a:r>
              <a:rPr lang="en-US" sz="1400" b="1" dirty="0">
                <a:solidFill>
                  <a:srgbClr val="FF0000"/>
                </a:solidFill>
              </a:rPr>
              <a:t>issues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45D9D1-2D30-BC4F-B46E-FF583F98D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806" y="1150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335DCE0B-F27B-0841-9264-0FD8D8DB0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336" y="10686"/>
            <a:ext cx="1136851" cy="51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F00DBB-71CB-B74C-B46B-421F5074CAD2}"/>
              </a:ext>
            </a:extLst>
          </p:cNvPr>
          <p:cNvSpPr txBox="1"/>
          <p:nvPr/>
        </p:nvSpPr>
        <p:spPr>
          <a:xfrm>
            <a:off x="9394875" y="21461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version-2</a:t>
            </a:r>
          </a:p>
          <a:p>
            <a:r>
              <a:rPr lang="en-US" sz="1200" i="1" dirty="0"/>
              <a:t>26th June 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492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208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Street</dc:creator>
  <cp:lastModifiedBy>Richard Essex</cp:lastModifiedBy>
  <cp:revision>24</cp:revision>
  <dcterms:created xsi:type="dcterms:W3CDTF">2020-06-20T11:44:40Z</dcterms:created>
  <dcterms:modified xsi:type="dcterms:W3CDTF">2020-10-27T18:59:29Z</dcterms:modified>
</cp:coreProperties>
</file>